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63359-7851-40B9-800B-D449C883A151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71103-55E7-475C-A0A1-3FDD0E97F7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12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38363" y="746125"/>
            <a:ext cx="2581275" cy="37290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1103-55E7-475C-A0A1-3FDD0E97F75F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778F-8445-4B48-B074-95693F488850}" type="datetimeFigureOut">
              <a:rPr lang="cs-CZ" smtClean="0"/>
              <a:pPr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508A4-9289-483C-9BB3-CC2EBFE766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" y="1140163"/>
            <a:ext cx="6857999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PODKLADY K ČLENSKÉ SCHŮZI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6632" y="1812923"/>
            <a:ext cx="655272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u="sng" dirty="0">
                <a:highlight>
                  <a:srgbClr val="FFFF00"/>
                </a:highlight>
                <a:cs typeface="Arial"/>
              </a:rPr>
              <a:t>svolané na 04.11.2024</a:t>
            </a:r>
          </a:p>
          <a:p>
            <a:pPr algn="ctr"/>
            <a:endParaRPr lang="cs-CZ" sz="1400" b="1" u="sng" dirty="0">
              <a:cs typeface="Arial"/>
            </a:endParaRPr>
          </a:p>
          <a:p>
            <a:pPr marL="342900" indent="-342900" algn="just">
              <a:buAutoNum type="arabicParenR"/>
            </a:pPr>
            <a:r>
              <a:rPr lang="cs-CZ" sz="1400" dirty="0"/>
              <a:t>Výsledky hospodaření Spolku za uplynulý školní rok 2023/24, </a:t>
            </a:r>
          </a:p>
          <a:p>
            <a:pPr marL="342900" indent="-342900" algn="just">
              <a:buAutoNum type="arabicParenR"/>
            </a:pPr>
            <a:r>
              <a:rPr lang="cs-CZ" sz="1400" dirty="0"/>
              <a:t>Revizní zpráva ke kontrole hospodaření za uplynulý školní rok 2023/24,</a:t>
            </a:r>
          </a:p>
          <a:p>
            <a:pPr marL="342900" indent="-342900" algn="just">
              <a:buAutoNum type="arabicParenR"/>
            </a:pPr>
            <a:r>
              <a:rPr lang="cs-CZ" sz="1400" dirty="0"/>
              <a:t>Navýšení členských příspěvků z 4.500,- Kč/rok/dítě na 5.000,- Kč/rok/dítě,</a:t>
            </a:r>
          </a:p>
          <a:p>
            <a:pPr marL="342900" indent="-342900" algn="just">
              <a:buAutoNum type="arabicParenR"/>
            </a:pPr>
            <a:r>
              <a:rPr lang="cs-CZ" sz="1400" dirty="0"/>
              <a:t>Návrh rozpočtu pro tento školní rok 2024/25, </a:t>
            </a:r>
          </a:p>
          <a:p>
            <a:pPr marL="342900" indent="-342900" algn="just">
              <a:buAutoNum type="arabicParenR"/>
            </a:pPr>
            <a:r>
              <a:rPr lang="cs-CZ" sz="1400" dirty="0"/>
              <a:t>Volba kandidátů na členy výboru (s výjimkou předsedy Spolku). </a:t>
            </a:r>
          </a:p>
          <a:p>
            <a:pPr marL="342900" indent="-342900" algn="just">
              <a:buAutoNum type="arabicParenR"/>
            </a:pPr>
            <a:endParaRPr lang="cs-CZ" sz="1400" dirty="0"/>
          </a:p>
          <a:p>
            <a:pPr marL="342900" indent="-342900" algn="just">
              <a:buAutoNum type="arabicParenR"/>
            </a:pPr>
            <a:endParaRPr lang="cs-CZ" sz="1400" dirty="0"/>
          </a:p>
          <a:p>
            <a:pPr algn="just"/>
            <a:r>
              <a:rPr lang="cs-CZ" sz="1400" dirty="0"/>
              <a:t>1) Výsledky hospodaření Spolku za ŠR 2023/24: 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2) Revizní zpráva ke kontrole hospodaření za uplynulý školní rok 2023/24: bude   </a:t>
            </a:r>
            <a:br>
              <a:rPr lang="cs-CZ" sz="1400" dirty="0"/>
            </a:br>
            <a:r>
              <a:rPr lang="cs-CZ" sz="1400" dirty="0"/>
              <a:t>      předložena nejpozději při členské schůzi (a jako obvykle zpřístupněna na webu MŠ).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</p:txBody>
      </p:sp>
      <p:pic>
        <p:nvPicPr>
          <p:cNvPr id="14" name="Obrázek 13" descr="logo MŠ MOntesso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996952" cy="987763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212976" y="159078"/>
            <a:ext cx="3573016" cy="63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latin typeface="Arial"/>
                <a:cs typeface="Arial"/>
              </a:rPr>
              <a:t>Spolek rodičů</a:t>
            </a:r>
          </a:p>
          <a:p>
            <a:pPr algn="r"/>
            <a:r>
              <a:rPr lang="cs-CZ" sz="1400" dirty="0">
                <a:latin typeface="Arial"/>
                <a:cs typeface="Arial"/>
              </a:rPr>
              <a:t>Školka </a:t>
            </a:r>
            <a:r>
              <a:rPr lang="cs-CZ" sz="1400" dirty="0" err="1">
                <a:latin typeface="Arial"/>
                <a:cs typeface="Arial"/>
              </a:rPr>
              <a:t>Montessori</a:t>
            </a:r>
            <a:r>
              <a:rPr lang="cs-CZ" sz="1400" dirty="0">
                <a:latin typeface="Arial"/>
                <a:cs typeface="Arial"/>
              </a:rPr>
              <a:t> Kladno, </a:t>
            </a:r>
            <a:r>
              <a:rPr lang="cs-CZ" sz="1400" dirty="0" err="1">
                <a:latin typeface="Arial"/>
                <a:cs typeface="Arial"/>
              </a:rPr>
              <a:t>z.s</a:t>
            </a:r>
            <a:r>
              <a:rPr lang="cs-CZ" sz="1400" dirty="0">
                <a:latin typeface="Arial"/>
                <a:cs typeface="Arial"/>
              </a:rPr>
              <a:t>.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0" y="1003693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 descr="logo MŠ MOntessori.jpg">
            <a:extLst>
              <a:ext uri="{FF2B5EF4-FFF2-40B4-BE49-F238E27FC236}">
                <a16:creationId xmlns:a16="http://schemas.microsoft.com/office/drawing/2014/main" id="{54B792CE-D691-7598-034B-E85239F25C2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2996952" cy="98776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78433DA-0800-5718-5542-895D1EDE2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31" y="4101202"/>
            <a:ext cx="6552729" cy="32717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1FB8049-0D41-A581-5C8D-7FFBBEBB3AB3}"/>
              </a:ext>
            </a:extLst>
          </p:cNvPr>
          <p:cNvSpPr txBox="1"/>
          <p:nvPr/>
        </p:nvSpPr>
        <p:spPr>
          <a:xfrm>
            <a:off x="260648" y="1749431"/>
            <a:ext cx="6336704" cy="7879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400" dirty="0"/>
              <a:t>3) Navýšení členských příspěvků z 4.500,- Kč/rok/dítě na 5.000,- Kč/rok/dítě </a:t>
            </a:r>
            <a:endParaRPr lang="de-DE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cs-CZ" sz="1400" dirty="0"/>
              <a:t>z</a:t>
            </a:r>
            <a:r>
              <a:rPr lang="de-DE" sz="1400" dirty="0"/>
              <a:t> </a:t>
            </a:r>
            <a:r>
              <a:rPr lang="cs-CZ" sz="1400" dirty="0"/>
              <a:t>důvodu zajištění centrálního nákupu hygienických potřeb přes Spolek. 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4) Návrh rozpočtu pro tento ŠR 2024/25:</a:t>
            </a:r>
          </a:p>
          <a:p>
            <a:pPr algn="just"/>
            <a:endParaRPr lang="cs-CZ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sz="1800" dirty="0"/>
          </a:p>
          <a:p>
            <a:pPr algn="just"/>
            <a:r>
              <a:rPr lang="cs-CZ" sz="1400" dirty="0"/>
              <a:t>5) Volba kandidátů na členy výboru (s výjimkou předsedy Spolku):</a:t>
            </a:r>
          </a:p>
          <a:p>
            <a:pPr algn="just"/>
            <a:r>
              <a:rPr lang="cs-CZ" sz="1400" b="1" dirty="0"/>
              <a:t>Andrea Hrubá</a:t>
            </a:r>
            <a:r>
              <a:rPr lang="cs-CZ" sz="1400" dirty="0"/>
              <a:t> – zástupce pro třídu A</a:t>
            </a:r>
          </a:p>
          <a:p>
            <a:pPr algn="just"/>
            <a:r>
              <a:rPr lang="de-DE" sz="1400" b="1" i="0" u="none" strike="noStrike" baseline="0" dirty="0">
                <a:solidFill>
                  <a:srgbClr val="000000"/>
                </a:solidFill>
              </a:rPr>
              <a:t>Petra </a:t>
            </a:r>
            <a:r>
              <a:rPr lang="de-DE" sz="1400" b="1" i="0" u="none" strike="noStrike" baseline="0" dirty="0" err="1">
                <a:solidFill>
                  <a:srgbClr val="000000"/>
                </a:solidFill>
              </a:rPr>
              <a:t>Čerbáková</a:t>
            </a:r>
            <a:r>
              <a:rPr lang="cs-CZ" sz="1400" b="1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–</a:t>
            </a:r>
            <a:r>
              <a:rPr lang="cs-CZ" sz="14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zástupce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pro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třídu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B</a:t>
            </a:r>
            <a:endParaRPr lang="cs-CZ" sz="140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cs-CZ" sz="1400" b="1" i="0" u="none" strike="noStrike" baseline="0" dirty="0">
                <a:solidFill>
                  <a:srgbClr val="000000"/>
                </a:solidFill>
              </a:rPr>
              <a:t>Petra Šímová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–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zástupce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pro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třídu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C</a:t>
            </a:r>
            <a:endParaRPr lang="cs-CZ" sz="140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cs-CZ" sz="1400" b="1" i="0" u="none" strike="noStrike" baseline="0" dirty="0">
                <a:solidFill>
                  <a:srgbClr val="000000"/>
                </a:solidFill>
              </a:rPr>
              <a:t>Andrea </a:t>
            </a:r>
            <a:r>
              <a:rPr lang="cs-CZ" sz="1400" b="1" i="0" u="none" strike="noStrike" baseline="0" dirty="0" err="1">
                <a:solidFill>
                  <a:srgbClr val="000000"/>
                </a:solidFill>
              </a:rPr>
              <a:t>Schromová</a:t>
            </a:r>
            <a:r>
              <a:rPr lang="cs-CZ" sz="1400" b="1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–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zástupce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pro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třídu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D</a:t>
            </a:r>
            <a:endParaRPr lang="cs-CZ" sz="140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cs-CZ" sz="1400" b="1" i="0" u="none" strike="noStrike" baseline="0" dirty="0">
                <a:solidFill>
                  <a:srgbClr val="000000"/>
                </a:solidFill>
              </a:rPr>
              <a:t>Kateřina Libotovská 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–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pokladník</a:t>
            </a:r>
            <a:endParaRPr lang="cs-CZ" sz="140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pt-BR" sz="1400" b="1" i="0" u="none" strike="noStrike" baseline="0" dirty="0">
                <a:solidFill>
                  <a:srgbClr val="000000"/>
                </a:solidFill>
              </a:rPr>
              <a:t>Martina Bernhardová </a:t>
            </a:r>
            <a:r>
              <a:rPr lang="pt-BR" sz="1400" b="0" i="0" u="none" strike="noStrike" baseline="0" dirty="0">
                <a:solidFill>
                  <a:srgbClr val="000000"/>
                </a:solidFill>
              </a:rPr>
              <a:t>– </a:t>
            </a:r>
            <a:r>
              <a:rPr lang="pt-BR" sz="1400" i="0" u="none" strike="noStrike" baseline="0" dirty="0">
                <a:solidFill>
                  <a:srgbClr val="000000"/>
                </a:solidFill>
              </a:rPr>
              <a:t>zástupce pedagogů</a:t>
            </a:r>
            <a:endParaRPr lang="cs-CZ" sz="140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de-DE" sz="1400" b="1" i="0" u="none" strike="noStrike" baseline="0" dirty="0">
                <a:solidFill>
                  <a:srgbClr val="000000"/>
                </a:solidFill>
              </a:rPr>
              <a:t>Hana </a:t>
            </a:r>
            <a:r>
              <a:rPr lang="de-DE" sz="1400" b="1" i="0" u="none" strike="noStrike" baseline="0" dirty="0" err="1">
                <a:solidFill>
                  <a:srgbClr val="000000"/>
                </a:solidFill>
              </a:rPr>
              <a:t>Koukalová</a:t>
            </a:r>
            <a:r>
              <a:rPr lang="de-DE" sz="1400" b="1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1400" b="0" i="0" u="none" strike="noStrike" baseline="0" dirty="0">
                <a:solidFill>
                  <a:srgbClr val="000000"/>
                </a:solidFill>
              </a:rPr>
              <a:t>–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zástupce</a:t>
            </a:r>
            <a:r>
              <a:rPr lang="de-DE" sz="14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de-DE" sz="1400" i="0" u="none" strike="noStrike" baseline="0" dirty="0" err="1">
                <a:solidFill>
                  <a:srgbClr val="000000"/>
                </a:solidFill>
              </a:rPr>
              <a:t>pedagogů</a:t>
            </a:r>
            <a:endParaRPr lang="cs-CZ" sz="1400" i="0" u="none" strike="noStrike" baseline="0" dirty="0">
              <a:solidFill>
                <a:srgbClr val="000000"/>
              </a:solidFill>
            </a:endParaRPr>
          </a:p>
          <a:p>
            <a:pPr algn="just"/>
            <a:endParaRPr lang="cs-CZ" sz="1400" dirty="0"/>
          </a:p>
          <a:p>
            <a:r>
              <a:rPr lang="cs-CZ" dirty="0"/>
              <a:t>                           </a:t>
            </a:r>
          </a:p>
          <a:p>
            <a:pPr algn="just"/>
            <a:endParaRPr lang="cs-CZ" sz="1800" dirty="0"/>
          </a:p>
        </p:txBody>
      </p:sp>
      <p:pic>
        <p:nvPicPr>
          <p:cNvPr id="4" name="Obrázek 3" descr="logo MŠ MOntessori.jpg">
            <a:extLst>
              <a:ext uri="{FF2B5EF4-FFF2-40B4-BE49-F238E27FC236}">
                <a16:creationId xmlns:a16="http://schemas.microsoft.com/office/drawing/2014/main" id="{62B0D53B-1194-9D19-7E55-91ECC158DC9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2996952" cy="98776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C625A60-61F5-86AD-5C07-F373F40CBB2A}"/>
              </a:ext>
            </a:extLst>
          </p:cNvPr>
          <p:cNvSpPr txBox="1"/>
          <p:nvPr/>
        </p:nvSpPr>
        <p:spPr>
          <a:xfrm>
            <a:off x="2924944" y="353450"/>
            <a:ext cx="3573016" cy="63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latin typeface="Arial"/>
                <a:cs typeface="Arial"/>
              </a:rPr>
              <a:t>Spolek rodičů</a:t>
            </a:r>
          </a:p>
          <a:p>
            <a:pPr algn="r"/>
            <a:r>
              <a:rPr lang="cs-CZ" sz="1400" dirty="0">
                <a:latin typeface="Arial"/>
                <a:cs typeface="Arial"/>
              </a:rPr>
              <a:t>Školka </a:t>
            </a:r>
            <a:r>
              <a:rPr lang="cs-CZ" sz="1400" dirty="0" err="1">
                <a:latin typeface="Arial"/>
                <a:cs typeface="Arial"/>
              </a:rPr>
              <a:t>Montessori</a:t>
            </a:r>
            <a:r>
              <a:rPr lang="cs-CZ" sz="1400" dirty="0">
                <a:latin typeface="Arial"/>
                <a:cs typeface="Arial"/>
              </a:rPr>
              <a:t> Kladno, </a:t>
            </a:r>
            <a:r>
              <a:rPr lang="cs-CZ" sz="1400" dirty="0" err="1">
                <a:latin typeface="Arial"/>
                <a:cs typeface="Arial"/>
              </a:rPr>
              <a:t>z.s</a:t>
            </a:r>
            <a:r>
              <a:rPr lang="cs-CZ" sz="1400" dirty="0">
                <a:latin typeface="Arial"/>
                <a:cs typeface="Arial"/>
              </a:rPr>
              <a:t>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CE4D221-E276-373E-3247-7E1D0503E992}"/>
              </a:ext>
            </a:extLst>
          </p:cNvPr>
          <p:cNvSpPr/>
          <p:nvPr/>
        </p:nvSpPr>
        <p:spPr>
          <a:xfrm>
            <a:off x="1" y="1140163"/>
            <a:ext cx="6857999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PODKLADY K ČLENSKÉ SCHŮZI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9C5348-6B8C-B9E3-3ECA-0EEA33646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648" y="2792760"/>
            <a:ext cx="6304385" cy="378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61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A4 (210 × 297 mm)</PresentationFormat>
  <Paragraphs>69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 Pupcsiková</dc:creator>
  <cp:lastModifiedBy>Jiráková Eva JUDr.</cp:lastModifiedBy>
  <cp:revision>59</cp:revision>
  <cp:lastPrinted>2016-03-24T11:38:15Z</cp:lastPrinted>
  <dcterms:created xsi:type="dcterms:W3CDTF">2012-08-20T14:42:06Z</dcterms:created>
  <dcterms:modified xsi:type="dcterms:W3CDTF">2024-10-04T02:16:55Z</dcterms:modified>
</cp:coreProperties>
</file>